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66" r:id="rId4"/>
    <p:sldId id="261" r:id="rId5"/>
    <p:sldId id="262" r:id="rId6"/>
    <p:sldId id="263" r:id="rId7"/>
    <p:sldId id="264" r:id="rId8"/>
    <p:sldId id="260" r:id="rId9"/>
  </p:sldIdLst>
  <p:sldSz cx="9144000" cy="6858000" type="letter"/>
  <p:notesSz cx="6797675" cy="9926638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BD5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0" autoAdjust="0"/>
    <p:restoredTop sz="95066" autoAdjust="0"/>
  </p:normalViewPr>
  <p:slideViewPr>
    <p:cSldViewPr showGuides="1">
      <p:cViewPr varScale="1">
        <p:scale>
          <a:sx n="83" d="100"/>
          <a:sy n="83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ADE3B-9132-4CC1-B976-F9D164B53D2F}" type="datetimeFigureOut">
              <a:rPr lang="es-CO" smtClean="0"/>
              <a:t>5/13/15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649DA-5BBA-467F-B792-FBDE689C2EEB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64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49DA-5BBA-467F-B792-FBDE689C2EEB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430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49DA-5BBA-467F-B792-FBDE689C2EEB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430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49DA-5BBA-467F-B792-FBDE689C2EEB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4308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49DA-5BBA-467F-B792-FBDE689C2EEB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430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49DA-5BBA-467F-B792-FBDE689C2EEB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4308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49DA-5BBA-467F-B792-FBDE689C2EEB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430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4FD-162E-4BC5-BAEE-D9BF3E4F2BF0}" type="datetimeFigureOut">
              <a:rPr lang="es-CO" smtClean="0"/>
              <a:t>5/13/15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FDCE-5FD1-4AF8-B5DA-C259074268A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202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4FD-162E-4BC5-BAEE-D9BF3E4F2BF0}" type="datetimeFigureOut">
              <a:rPr lang="es-CO" smtClean="0"/>
              <a:t>5/13/15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FDCE-5FD1-4AF8-B5DA-C259074268A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733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4FD-162E-4BC5-BAEE-D9BF3E4F2BF0}" type="datetimeFigureOut">
              <a:rPr lang="es-CO" smtClean="0"/>
              <a:t>5/13/15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FDCE-5FD1-4AF8-B5DA-C259074268A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408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4FD-162E-4BC5-BAEE-D9BF3E4F2BF0}" type="datetimeFigureOut">
              <a:rPr lang="es-CO" smtClean="0"/>
              <a:t>5/13/15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FDCE-5FD1-4AF8-B5DA-C259074268A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537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4FD-162E-4BC5-BAEE-D9BF3E4F2BF0}" type="datetimeFigureOut">
              <a:rPr lang="es-CO" smtClean="0"/>
              <a:t>5/13/15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FDCE-5FD1-4AF8-B5DA-C259074268A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757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4FD-162E-4BC5-BAEE-D9BF3E4F2BF0}" type="datetimeFigureOut">
              <a:rPr lang="es-CO" smtClean="0"/>
              <a:t>5/13/15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FDCE-5FD1-4AF8-B5DA-C259074268A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4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4FD-162E-4BC5-BAEE-D9BF3E4F2BF0}" type="datetimeFigureOut">
              <a:rPr lang="es-CO" smtClean="0"/>
              <a:t>5/13/15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FDCE-5FD1-4AF8-B5DA-C259074268A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053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4FD-162E-4BC5-BAEE-D9BF3E4F2BF0}" type="datetimeFigureOut">
              <a:rPr lang="es-CO" smtClean="0"/>
              <a:t>5/13/15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FDCE-5FD1-4AF8-B5DA-C259074268A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209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4FD-162E-4BC5-BAEE-D9BF3E4F2BF0}" type="datetimeFigureOut">
              <a:rPr lang="es-CO" smtClean="0"/>
              <a:t>5/13/15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FDCE-5FD1-4AF8-B5DA-C259074268A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66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4FD-162E-4BC5-BAEE-D9BF3E4F2BF0}" type="datetimeFigureOut">
              <a:rPr lang="es-CO" smtClean="0"/>
              <a:t>5/13/15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FDCE-5FD1-4AF8-B5DA-C259074268A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899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74FD-162E-4BC5-BAEE-D9BF3E4F2BF0}" type="datetimeFigureOut">
              <a:rPr lang="es-CO" smtClean="0"/>
              <a:t>5/13/15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FDCE-5FD1-4AF8-B5DA-C259074268A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913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1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74FD-162E-4BC5-BAEE-D9BF3E4F2BF0}" type="datetimeFigureOut">
              <a:rPr lang="es-CO" smtClean="0"/>
              <a:t>5/13/15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FDCE-5FD1-4AF8-B5DA-C259074268A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411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2.wdp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3.wdp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7" Type="http://schemas.openxmlformats.org/officeDocument/2006/relationships/image" Target="../media/image3.png"/><Relationship Id="rId8" Type="http://schemas.openxmlformats.org/officeDocument/2006/relationships/image" Target="../media/image20.png"/><Relationship Id="rId9" Type="http://schemas.openxmlformats.org/officeDocument/2006/relationships/image" Target="../media/image5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nrocha\Documents\2015\ONU-Mujeres-Equidad de Género\paletera-onumujeres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5" t="11825" r="4676" b="11825"/>
          <a:stretch/>
        </p:blipFill>
        <p:spPr bwMode="auto">
          <a:xfrm>
            <a:off x="0" y="-172529"/>
            <a:ext cx="9191026" cy="703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7402929" y="2586840"/>
            <a:ext cx="1777583" cy="17782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27" name="Picture 3" descr="C:\Users\nrocha\Documents\LOGOS y Elementos\MÁS FRECUENTES\imagen_corporativa\logos png\Logo Pavimentos-02.png"/>
          <p:cNvPicPr>
            <a:picLocks noChangeAspect="1" noChangeArrowheads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54658" y="0"/>
            <a:ext cx="1761402" cy="7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10908704" y="390069"/>
            <a:ext cx="0" cy="35184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globewomen.org/about/summit%20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62" r="100000">
                        <a14:foregroundMark x1="35057" y1="27318" x2="35057" y2="27318"/>
                        <a14:foregroundMark x1="30695" y1="39901" x2="41195" y2="40232"/>
                        <a14:foregroundMark x1="54604" y1="41060" x2="54604" y2="41060"/>
                        <a14:foregroundMark x1="60743" y1="24007" x2="60743" y2="24007"/>
                        <a14:foregroundMark x1="60258" y1="15066" x2="60258" y2="15066"/>
                        <a14:foregroundMark x1="37964" y1="13576" x2="37964" y2="13576"/>
                        <a14:foregroundMark x1="25687" y1="14404" x2="26656" y2="14404"/>
                        <a14:foregroundMark x1="48465" y1="8113" x2="49435" y2="8113"/>
                        <a14:foregroundMark x1="58481" y1="9106" x2="59612" y2="9106"/>
                        <a14:foregroundMark x1="66721" y1="7285" x2="66721" y2="7285"/>
                        <a14:foregroundMark x1="75121" y1="12086" x2="75121" y2="12086"/>
                        <a14:foregroundMark x1="81906" y1="25497" x2="81906" y2="25497"/>
                        <a14:foregroundMark x1="73667" y1="47351" x2="73667" y2="46523"/>
                        <a14:foregroundMark x1="72859" y1="4470" x2="72859" y2="4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25809"/>
            <a:ext cx="1356133" cy="132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2034808" y="1794278"/>
            <a:ext cx="5074382" cy="5074382"/>
          </a:xfrm>
          <a:prstGeom prst="ellipse">
            <a:avLst/>
          </a:prstGeom>
          <a:solidFill>
            <a:srgbClr val="BD5F1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683568" y="4653136"/>
            <a:ext cx="8326016" cy="0"/>
          </a:xfrm>
          <a:prstGeom prst="line">
            <a:avLst/>
          </a:prstGeom>
          <a:ln w="825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1393338" y="3146192"/>
            <a:ext cx="6404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Sensation light"/>
              </a:rPr>
              <a:t>Global Summit </a:t>
            </a:r>
          </a:p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Sensation light"/>
              </a:rPr>
              <a:t>of Women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Sensation light"/>
              </a:rPr>
              <a:t>2015</a:t>
            </a:r>
            <a:endParaRPr lang="es-CO" sz="2400" b="1" dirty="0">
              <a:solidFill>
                <a:schemeClr val="bg1"/>
              </a:solidFill>
              <a:latin typeface="Sensation light"/>
            </a:endParaRPr>
          </a:p>
          <a:p>
            <a:pPr algn="ctr"/>
            <a:endParaRPr lang="es-CO" sz="3200" b="1" dirty="0">
              <a:solidFill>
                <a:schemeClr val="bg1"/>
              </a:solidFill>
              <a:latin typeface="Sensation light"/>
            </a:endParaRPr>
          </a:p>
        </p:txBody>
      </p:sp>
      <p:pic>
        <p:nvPicPr>
          <p:cNvPr id="14" name="Picture 2" descr="C:\Users\nrocha\Documents\LOGOS y Elementos\MÁS FRECUENTES\imagen_corporativa\logos png\Logo Pavimentos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238" y="548680"/>
            <a:ext cx="5983522" cy="265014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17 Conector recto"/>
          <p:cNvCxnSpPr/>
          <p:nvPr/>
        </p:nvCxnSpPr>
        <p:spPr>
          <a:xfrm>
            <a:off x="865010" y="5949280"/>
            <a:ext cx="8326016" cy="0"/>
          </a:xfrm>
          <a:prstGeom prst="line">
            <a:avLst/>
          </a:prstGeom>
          <a:ln w="825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8162883" y="3708321"/>
            <a:ext cx="1089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>
                <a:solidFill>
                  <a:schemeClr val="tx2"/>
                </a:solidFill>
                <a:latin typeface="Sensation light"/>
              </a:rPr>
              <a:t>Global Summit </a:t>
            </a:r>
          </a:p>
          <a:p>
            <a:pPr algn="ctr"/>
            <a:r>
              <a:rPr lang="es-CO" sz="800" b="1" dirty="0" smtClean="0">
                <a:solidFill>
                  <a:schemeClr val="tx2"/>
                </a:solidFill>
                <a:latin typeface="Sensation light"/>
              </a:rPr>
              <a:t>of Women</a:t>
            </a:r>
          </a:p>
          <a:p>
            <a:pPr algn="ctr"/>
            <a:r>
              <a:rPr lang="es-CO" sz="800" b="1" dirty="0" smtClean="0">
                <a:solidFill>
                  <a:schemeClr val="tx2"/>
                </a:solidFill>
                <a:latin typeface="Sensation light"/>
              </a:rPr>
              <a:t>2015</a:t>
            </a:r>
            <a:endParaRPr lang="es-CO" sz="800" b="1" dirty="0">
              <a:solidFill>
                <a:schemeClr val="tx2"/>
              </a:solidFill>
              <a:latin typeface="Sensation light"/>
            </a:endParaRPr>
          </a:p>
          <a:p>
            <a:pPr algn="ctr"/>
            <a:endParaRPr lang="es-CO" sz="800" b="1" dirty="0">
              <a:solidFill>
                <a:schemeClr val="tx2"/>
              </a:solidFill>
              <a:latin typeface="Sensation ligh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1548680" y="4719658"/>
            <a:ext cx="11953328" cy="115761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-257978" y="4875755"/>
            <a:ext cx="10102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ulim" panose="020B0600000101010101" pitchFamily="34" charset="-127"/>
              </a:rPr>
              <a:t>Nuestros colaboradores son el motor que nos impulsa cada día,</a:t>
            </a:r>
          </a:p>
          <a:p>
            <a:pPr algn="ctr"/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ulim" panose="020B0600000101010101" pitchFamily="34" charset="-127"/>
              </a:rPr>
              <a:t> ellos son el corazón de nuestra empresa.</a:t>
            </a:r>
          </a:p>
        </p:txBody>
      </p:sp>
    </p:spTree>
    <p:extLst>
      <p:ext uri="{BB962C8B-B14F-4D97-AF65-F5344CB8AC3E}">
        <p14:creationId xmlns:p14="http://schemas.microsoft.com/office/powerpoint/2010/main" val="59672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539552" y="2342239"/>
            <a:ext cx="7920880" cy="451576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" t="-242" r="6003" b="-1576"/>
          <a:stretch/>
        </p:blipFill>
        <p:spPr bwMode="auto">
          <a:xfrm>
            <a:off x="-65840" y="-27384"/>
            <a:ext cx="920984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38680" y="2841659"/>
            <a:ext cx="7305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500" i="1" dirty="0"/>
              <a:t>Pavimentos Colombia S.A.S. es una compañía familiar, 100% colombiana, con más de 46 años de trayectoria en el sector de la construcción de obras civiles y concesiones, producción de mezclas asfálticas y agregados pétreos</a:t>
            </a:r>
            <a:r>
              <a:rPr lang="es-CO" sz="1500" i="1" dirty="0" smtClean="0"/>
              <a:t>.</a:t>
            </a:r>
          </a:p>
          <a:p>
            <a:pPr algn="ctr"/>
            <a:r>
              <a:rPr lang="es-CO" sz="1500" i="1" dirty="0"/>
              <a:t/>
            </a:r>
            <a:br>
              <a:rPr lang="es-CO" sz="1500" i="1" dirty="0"/>
            </a:br>
            <a:r>
              <a:rPr lang="es-CO" sz="1500" i="1" dirty="0"/>
              <a:t>Fue fundada </a:t>
            </a:r>
            <a:r>
              <a:rPr lang="es-CO" sz="1500" i="1" dirty="0" smtClean="0"/>
              <a:t>por </a:t>
            </a:r>
            <a:r>
              <a:rPr lang="es-CO" sz="1500" i="1" dirty="0"/>
              <a:t>Gabriel Méndez, Ingeniero Civil y su esposa Luz María Jaramillo de Méndez, Trabajadora Social, con la premisa de ser una empresa justa, sostenible y productiva. Gracias a sus dos visiones, la compañía ha dirigido sus esfuerzos a mantener altos estándares de calidad, a través de las mejores prácticas de ingeniería para la construcción de carreteras, puentes, viaductos, túneles, entre otros, buscando siempre estar a la vanguardia con los mejores equipos y maquinaria de última tecnología</a:t>
            </a:r>
            <a:r>
              <a:rPr lang="es-CO" sz="1500" i="1" dirty="0" smtClean="0"/>
              <a:t>.</a:t>
            </a:r>
          </a:p>
          <a:p>
            <a:pPr algn="ctr"/>
            <a:endParaRPr lang="es-CO" sz="1500" i="1" dirty="0" smtClean="0"/>
          </a:p>
          <a:p>
            <a:pPr algn="ctr"/>
            <a:r>
              <a:rPr lang="es-CO" sz="1500" i="1" dirty="0" smtClean="0"/>
              <a:t> Para la compañía es claro que para </a:t>
            </a:r>
            <a:r>
              <a:rPr lang="es-CO" sz="1500" i="1" dirty="0"/>
              <a:t>ser una empresa productiva no es suficiente tener la mejor maquinaria, si no se cuenta con colaboradores comprometidos, capacitados y satisfechos que trabajen día a día en la construcción de un mejor país.</a:t>
            </a:r>
            <a:endParaRPr lang="es-CO" sz="1500" i="1" dirty="0">
              <a:solidFill>
                <a:srgbClr val="FF0000"/>
              </a:solidFill>
            </a:endParaRPr>
          </a:p>
          <a:p>
            <a:pPr algn="ctr"/>
            <a:endParaRPr lang="es-ES_tradnl" sz="15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CO" sz="15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8460432" y="1905347"/>
            <a:ext cx="111063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2915816" y="2572043"/>
            <a:ext cx="568863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-108520" y="2276872"/>
            <a:ext cx="9209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</a:rPr>
              <a:t>Nuestra Filosofía</a:t>
            </a:r>
            <a:endParaRPr lang="es-CO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07660" y="6384508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i="1" dirty="0" smtClean="0">
                <a:solidFill>
                  <a:srgbClr val="FF9933"/>
                </a:solidFill>
              </a:rPr>
              <a:t>Con </a:t>
            </a:r>
            <a:r>
              <a:rPr lang="es-CO" sz="1400" i="1" dirty="0">
                <a:solidFill>
                  <a:srgbClr val="FF9933"/>
                </a:solidFill>
              </a:rPr>
              <a:t>cada gramo de asfalto que ponemos, contribuimos a construir </a:t>
            </a:r>
            <a:r>
              <a:rPr lang="es-CO" sz="1400" i="1" dirty="0" smtClean="0">
                <a:solidFill>
                  <a:srgbClr val="FF9933"/>
                </a:solidFill>
              </a:rPr>
              <a:t>patria</a:t>
            </a:r>
            <a:endParaRPr lang="es-CO" sz="1400" i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1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2014\Fotos- de todos\2014\EVENTOS\CELEBRACIONES FIN DE AÑO\celebracion de fin de año-bogota\piscilago-bosa_sibate-2015-01-07\piscilago-bosa sibate\IMG_008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0163" y="-150262"/>
            <a:ext cx="9180513" cy="214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Rectángulo"/>
          <p:cNvSpPr/>
          <p:nvPr/>
        </p:nvSpPr>
        <p:spPr>
          <a:xfrm>
            <a:off x="-1745884" y="2175503"/>
            <a:ext cx="11953328" cy="4907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4868" y="2128500"/>
            <a:ext cx="4977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haroni" pitchFamily="2" charset="-79"/>
              </a:rPr>
              <a:t>Buenas Prácticas - Salud</a:t>
            </a:r>
          </a:p>
        </p:txBody>
      </p:sp>
      <p:cxnSp>
        <p:nvCxnSpPr>
          <p:cNvPr id="37" name="36 Conector recto"/>
          <p:cNvCxnSpPr/>
          <p:nvPr/>
        </p:nvCxnSpPr>
        <p:spPr>
          <a:xfrm flipV="1">
            <a:off x="4456434" y="2420888"/>
            <a:ext cx="4993812" cy="1432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539550" y="3284984"/>
            <a:ext cx="4257333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i="1" dirty="0" smtClean="0"/>
              <a:t>Desarrollamos </a:t>
            </a:r>
            <a:r>
              <a:rPr lang="es-CO" sz="1600" i="1" dirty="0"/>
              <a:t>campañas de autocuidado, salud laboral y familiar, jornadas de vacunación con extensión a la familia, jornadas de salud visual, sesiones de quiropráctica, concursos frente a la seguridad y uso de los elementos de protección personal, entre otros, que prevengan accidentes y enfermedades laborales.</a:t>
            </a:r>
          </a:p>
          <a:p>
            <a:pPr lvl="0"/>
            <a:endParaRPr lang="es-ES_tradnl" sz="1700" b="1" i="1" dirty="0" smtClean="0"/>
          </a:p>
        </p:txBody>
      </p:sp>
      <p:sp>
        <p:nvSpPr>
          <p:cNvPr id="15" name="14 Rectángulo"/>
          <p:cNvSpPr/>
          <p:nvPr/>
        </p:nvSpPr>
        <p:spPr>
          <a:xfrm>
            <a:off x="5580111" y="3429000"/>
            <a:ext cx="3189311" cy="2219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s-CO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Beneficios adicionales</a:t>
            </a:r>
          </a:p>
          <a:p>
            <a:pPr algn="ctr"/>
            <a:endParaRPr lang="es-CO" sz="2000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Planes de medicina complementaria (cubrimiento tratamientos en el exterior) </a:t>
            </a:r>
          </a:p>
          <a:p>
            <a:pPr marL="104775" lvl="0" indent="-104775">
              <a:buFont typeface="Arial" panose="020B0604020202020204" pitchFamily="34" charset="0"/>
              <a:buChar char="•"/>
            </a:pPr>
            <a:r>
              <a:rPr lang="es-ES_trad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Programas </a:t>
            </a:r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bienestar social en salud, educación y deporte</a:t>
            </a:r>
            <a:r>
              <a:rPr lang="es-ES_trad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Pago del 100% de la incapacidad</a:t>
            </a:r>
            <a:r>
              <a:rPr lang="es-ES_trad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4775" lvl="0" indent="-104775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Entrega de refrigerios diarios a personal de Oficinas y Plantas  en Bosa y Sibaté.</a:t>
            </a:r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CO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9" name="Picture 3" descr="C:\Users\nrocha\Documents\LOGOS y Elementos\MÁS FRECUENTES\imagen_corporativa\logos png\Logo Pavimentos-02.png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5994800"/>
            <a:ext cx="1761402" cy="7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2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Z:\Fotos- de todos\Fotos 2012 F\Varios\CAMPAÑAS AMBIENTALES\CAMPÑA DE MANOS\MANOS 1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9" t="31742" r="-1" b="52961"/>
          <a:stretch/>
        </p:blipFill>
        <p:spPr bwMode="auto">
          <a:xfrm flipH="1">
            <a:off x="-140548" y="-27384"/>
            <a:ext cx="9284548" cy="189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CuadroTexto"/>
          <p:cNvSpPr txBox="1"/>
          <p:nvPr/>
        </p:nvSpPr>
        <p:spPr>
          <a:xfrm>
            <a:off x="5464368" y="4663152"/>
            <a:ext cx="3521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ASPÉCTOS D IMPACTO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-1" y="2091336"/>
            <a:ext cx="5814457" cy="4907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35 CuadroTexto"/>
          <p:cNvSpPr txBox="1"/>
          <p:nvPr/>
        </p:nvSpPr>
        <p:spPr>
          <a:xfrm>
            <a:off x="0" y="2056492"/>
            <a:ext cx="5311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haroni" pitchFamily="2" charset="-79"/>
              </a:rPr>
              <a:t>Buenas Prácticas - Vivienda</a:t>
            </a:r>
          </a:p>
        </p:txBody>
      </p:sp>
      <p:cxnSp>
        <p:nvCxnSpPr>
          <p:cNvPr id="37" name="36 Conector recto"/>
          <p:cNvCxnSpPr/>
          <p:nvPr/>
        </p:nvCxnSpPr>
        <p:spPr>
          <a:xfrm>
            <a:off x="4807308" y="2348880"/>
            <a:ext cx="444521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Picture 3" descr="C:\Users\nrocha\Documents\LOGOS y Elementos\MÁS FRECUENTES\imagen_corporativa\logos png\Logo Pavimentos-02.png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5994800"/>
            <a:ext cx="1761402" cy="7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55959" y="2933406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_tradnl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i="1" dirty="0" smtClean="0"/>
              <a:t>Préstamos de vivienda sin intereses.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i="1" dirty="0" smtClean="0"/>
              <a:t>Primero mi casa: </a:t>
            </a:r>
            <a:r>
              <a:rPr lang="es-ES_tradnl" sz="1600" i="1" dirty="0" smtClean="0"/>
              <a:t>Programa que busca a</a:t>
            </a:r>
            <a:r>
              <a:rPr lang="es-CO" sz="1600" i="1" dirty="0" smtClean="0"/>
              <a:t>portar </a:t>
            </a:r>
            <a:r>
              <a:rPr lang="es-CO" sz="1600" i="1" dirty="0"/>
              <a:t>a la mejora de la vivienda de los colaboradores de Pavimentos </a:t>
            </a:r>
            <a:r>
              <a:rPr lang="es-CO" sz="1600" i="1" dirty="0" smtClean="0"/>
              <a:t>Colombia, </a:t>
            </a:r>
            <a:r>
              <a:rPr lang="es-CO" sz="1600" i="1" dirty="0"/>
              <a:t>con tarifas preferenciales en la compra de materiales de </a:t>
            </a:r>
            <a:r>
              <a:rPr lang="es-CO" sz="1600" i="1" dirty="0" smtClean="0"/>
              <a:t>construcción, </a:t>
            </a:r>
            <a:r>
              <a:rPr lang="es-CO" sz="1600" i="1" dirty="0"/>
              <a:t>por medio de alianzas estratégicas con nuestros proveedores. </a:t>
            </a:r>
          </a:p>
          <a:p>
            <a:pPr lvl="0"/>
            <a:endParaRPr lang="es-ES_tradnl" sz="1600" b="1" i="1" dirty="0"/>
          </a:p>
        </p:txBody>
      </p:sp>
      <p:pic>
        <p:nvPicPr>
          <p:cNvPr id="17" name="Picture 2" descr="C:\Users\xcarvajal\Downloads\primeromicasa-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73" y="2848263"/>
            <a:ext cx="2954747" cy="272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9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33742" r="5943" b="35617"/>
          <a:stretch/>
        </p:blipFill>
        <p:spPr bwMode="auto">
          <a:xfrm>
            <a:off x="0" y="-163096"/>
            <a:ext cx="9144000" cy="236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37 CuadroTexto"/>
          <p:cNvSpPr txBox="1"/>
          <p:nvPr/>
        </p:nvSpPr>
        <p:spPr>
          <a:xfrm>
            <a:off x="5464368" y="4663152"/>
            <a:ext cx="3521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ASPÉCTOS D IMPACTO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-1774334" y="2251698"/>
            <a:ext cx="11953328" cy="4907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35 CuadroTexto"/>
          <p:cNvSpPr txBox="1"/>
          <p:nvPr/>
        </p:nvSpPr>
        <p:spPr>
          <a:xfrm>
            <a:off x="26418" y="2204695"/>
            <a:ext cx="504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haroni" pitchFamily="2" charset="-79"/>
              </a:rPr>
              <a:t>Buenas Prácticas - Educación</a:t>
            </a:r>
          </a:p>
        </p:txBody>
      </p:sp>
      <p:cxnSp>
        <p:nvCxnSpPr>
          <p:cNvPr id="37" name="36 Conector recto"/>
          <p:cNvCxnSpPr/>
          <p:nvPr/>
        </p:nvCxnSpPr>
        <p:spPr>
          <a:xfrm flipV="1">
            <a:off x="5076056" y="2497083"/>
            <a:ext cx="4345740" cy="1432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59 Rectángulo"/>
          <p:cNvSpPr/>
          <p:nvPr/>
        </p:nvSpPr>
        <p:spPr>
          <a:xfrm>
            <a:off x="6589795" y="3356992"/>
            <a:ext cx="2398876" cy="25197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s-CO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Beneficios adicionales</a:t>
            </a:r>
          </a:p>
          <a:p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00025">
              <a:buFont typeface="Arial" panose="020B0604020202020204" pitchFamily="34" charset="0"/>
              <a:buChar char="•"/>
            </a:pPr>
            <a:endParaRPr lang="es-ES_tradnl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80975" indent="-106363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Auxilios y becas para educación</a:t>
            </a:r>
            <a:r>
              <a:rPr lang="es-CO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180975" indent="-106363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Formación en derechos humanos</a:t>
            </a:r>
          </a:p>
          <a:p>
            <a:pPr marL="180975" indent="-106363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Alfabetización Digital</a:t>
            </a:r>
          </a:p>
          <a:p>
            <a:pPr marL="85725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CO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326751" y="2724020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CO" sz="1600" i="1" dirty="0"/>
          </a:p>
          <a:p>
            <a:pPr algn="just"/>
            <a:r>
              <a:rPr lang="es-CO" sz="1600" b="1" i="1" dirty="0" smtClean="0"/>
              <a:t>Educación: </a:t>
            </a:r>
            <a:r>
              <a:rPr lang="es-CO" sz="1600" i="1" dirty="0"/>
              <a:t>La educación y la infraestructura son los pilares de desarrollo de un país. </a:t>
            </a:r>
            <a:r>
              <a:rPr lang="es-CO" sz="1600" i="1" dirty="0" smtClean="0"/>
              <a:t>Cada uno de nuestros colaboradores es un ser humano igual a todos. La empresa abre un espacio para logren su realización personal. </a:t>
            </a:r>
            <a:r>
              <a:rPr lang="es-CO" sz="1600" i="1" dirty="0"/>
              <a:t> </a:t>
            </a:r>
            <a:endParaRPr lang="es-CO" sz="1600" i="1" dirty="0" smtClean="0"/>
          </a:p>
          <a:p>
            <a:pPr algn="just"/>
            <a:endParaRPr lang="es-CO" sz="1600" i="1" dirty="0" smtClean="0"/>
          </a:p>
          <a:p>
            <a:pPr lvl="0" algn="just"/>
            <a:r>
              <a:rPr lang="es-ES_tradnl" sz="1600" b="1" i="1" dirty="0" smtClean="0"/>
              <a:t>Educación continuada para adultos:</a:t>
            </a:r>
            <a:r>
              <a:rPr lang="es-ES_tradnl" sz="1600" i="1" dirty="0" smtClean="0"/>
              <a:t> Formación básica primaria y secundaria para colaboradores y sus esposas, generando empoderamiento y movilidad social a través de la educación.</a:t>
            </a:r>
            <a:endParaRPr lang="es-CO" sz="1600" i="1" dirty="0" smtClean="0"/>
          </a:p>
          <a:p>
            <a:pPr algn="just"/>
            <a:r>
              <a:rPr lang="es-ES_tradnl" sz="1600" i="1" dirty="0" smtClean="0"/>
              <a:t> </a:t>
            </a:r>
            <a:endParaRPr lang="es-CO" sz="1600" i="1" dirty="0" smtClean="0"/>
          </a:p>
          <a:p>
            <a:pPr lvl="0" algn="just"/>
            <a:r>
              <a:rPr lang="es-ES_tradnl" sz="1600" b="1" i="1" dirty="0" smtClean="0"/>
              <a:t>Educación para el trabajo:</a:t>
            </a:r>
            <a:r>
              <a:rPr lang="es-ES_tradnl" sz="1600" i="1" dirty="0" smtClean="0"/>
              <a:t> Capacitación en sistemas, economía familiar y emprendimiento a través de alianzas público -privadas, que permitan generar competencias para el empoderamiento de la mujer y la generación de empleo.</a:t>
            </a:r>
            <a:endParaRPr lang="es-CO" sz="1600" i="1" dirty="0" smtClean="0"/>
          </a:p>
          <a:p>
            <a:pPr algn="just"/>
            <a:r>
              <a:rPr lang="es-CO" sz="1600" i="1" dirty="0" smtClean="0"/>
              <a:t>    </a:t>
            </a:r>
            <a:endParaRPr lang="es-CO" sz="1600" i="1" dirty="0"/>
          </a:p>
        </p:txBody>
      </p:sp>
    </p:spTree>
    <p:extLst>
      <p:ext uri="{BB962C8B-B14F-4D97-AF65-F5344CB8AC3E}">
        <p14:creationId xmlns:p14="http://schemas.microsoft.com/office/powerpoint/2010/main" val="289401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Fotos- de todos\Fotos 2012\NR\2012\varios_y_otras direcciones\campaña manos\GEDC14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7" t="29478" r="8004" b="41043"/>
          <a:stretch/>
        </p:blipFill>
        <p:spPr bwMode="auto">
          <a:xfrm>
            <a:off x="0" y="-247783"/>
            <a:ext cx="9144000" cy="230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Rectángulo"/>
          <p:cNvSpPr/>
          <p:nvPr/>
        </p:nvSpPr>
        <p:spPr>
          <a:xfrm>
            <a:off x="0" y="2089038"/>
            <a:ext cx="8506022" cy="4907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35 CuadroTexto"/>
          <p:cNvSpPr txBox="1"/>
          <p:nvPr/>
        </p:nvSpPr>
        <p:spPr>
          <a:xfrm>
            <a:off x="0" y="2042035"/>
            <a:ext cx="828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haroni" pitchFamily="2" charset="-79"/>
              </a:rPr>
              <a:t>Ser Socialmente </a:t>
            </a:r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haroni" pitchFamily="2" charset="-79"/>
              </a:rPr>
              <a:t>R</a:t>
            </a:r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haroni" pitchFamily="2" charset="-79"/>
              </a:rPr>
              <a:t>esponsable es buen negocio</a:t>
            </a:r>
          </a:p>
        </p:txBody>
      </p:sp>
      <p:cxnSp>
        <p:nvCxnSpPr>
          <p:cNvPr id="37" name="36 Conector recto"/>
          <p:cNvCxnSpPr/>
          <p:nvPr/>
        </p:nvCxnSpPr>
        <p:spPr>
          <a:xfrm>
            <a:off x="7884368" y="1619449"/>
            <a:ext cx="48065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13 Flecha a la derecha con muesca"/>
          <p:cNvSpPr/>
          <p:nvPr/>
        </p:nvSpPr>
        <p:spPr>
          <a:xfrm>
            <a:off x="251520" y="5231149"/>
            <a:ext cx="8640960" cy="1450333"/>
          </a:xfrm>
          <a:prstGeom prst="notchedRightArrow">
            <a:avLst>
              <a:gd name="adj1" fmla="val 100000"/>
              <a:gd name="adj2" fmla="val 3732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14 Elipse"/>
          <p:cNvSpPr/>
          <p:nvPr/>
        </p:nvSpPr>
        <p:spPr>
          <a:xfrm>
            <a:off x="1122974" y="5651443"/>
            <a:ext cx="1940621" cy="16753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338611" y="5231149"/>
            <a:ext cx="150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80%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205307" y="5850290"/>
            <a:ext cx="1775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Maquinaria  nueva de última tecnología</a:t>
            </a:r>
            <a:endParaRPr lang="es-CO" dirty="0"/>
          </a:p>
        </p:txBody>
      </p:sp>
      <p:sp>
        <p:nvSpPr>
          <p:cNvPr id="21" name="20 Elipse"/>
          <p:cNvSpPr/>
          <p:nvPr/>
        </p:nvSpPr>
        <p:spPr>
          <a:xfrm>
            <a:off x="3556589" y="5674252"/>
            <a:ext cx="1917522" cy="17326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760677" y="5233092"/>
            <a:ext cx="150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25%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619266" y="5805264"/>
            <a:ext cx="1792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Crecimiento promedio estable durante los últimos 10 años</a:t>
            </a:r>
            <a:endParaRPr lang="es-CO" sz="16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097623" y="5209883"/>
            <a:ext cx="150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7,5%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5805594" y="5674252"/>
            <a:ext cx="1917522" cy="17326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868270" y="5864099"/>
            <a:ext cx="1792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Inversión de utilidades en </a:t>
            </a:r>
          </a:p>
          <a:p>
            <a:pPr algn="ctr"/>
            <a:r>
              <a:rPr lang="es-CO" dirty="0" smtClean="0"/>
              <a:t>RSE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1555956" y="2653857"/>
            <a:ext cx="6137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i="1" dirty="0" smtClean="0"/>
              <a:t>Una empresa fuera de lo común</a:t>
            </a:r>
          </a:p>
          <a:p>
            <a:pPr algn="ctr"/>
            <a:r>
              <a:rPr lang="es-CO" sz="3200" i="1" dirty="0" smtClean="0"/>
              <a:t> que demuestra  su rentabilidad</a:t>
            </a:r>
            <a:endParaRPr lang="es-CO" sz="3200" i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2008680" y="3840402"/>
            <a:ext cx="4989945" cy="940182"/>
            <a:chOff x="2490258" y="8390434"/>
            <a:chExt cx="3801929" cy="716342"/>
          </a:xfrm>
        </p:grpSpPr>
        <p:grpSp>
          <p:nvGrpSpPr>
            <p:cNvPr id="28" name="27 Grupo"/>
            <p:cNvGrpSpPr/>
            <p:nvPr/>
          </p:nvGrpSpPr>
          <p:grpSpPr>
            <a:xfrm>
              <a:off x="2490258" y="8390434"/>
              <a:ext cx="3801929" cy="716342"/>
              <a:chOff x="4005763" y="1938"/>
              <a:chExt cx="4654067" cy="876898"/>
            </a:xfrm>
          </p:grpSpPr>
          <p:pic>
            <p:nvPicPr>
              <p:cNvPr id="30" name="Picture 4" descr="C:\Users\nrocha.DPAVCOL\Desktop\LOGOS y Elementos\MÁS FRECUENTES\CERTIFICACIONES\CERTIFICADO EN RSE - copia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3146" y="1938"/>
                <a:ext cx="916684" cy="876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C:\Users\nrocha.DPAVCOL\Desktop\LOGOS y Elementos\MÁS FRECUENTES\CERTIFICACIONES\gc_endorser_es_global\GC_Endorser_BLUE_GLOBAL_ES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3969" y="54198"/>
                <a:ext cx="635728" cy="772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7" descr="C:\Users\Bienestar\Documents\2012\2.COMUNICACION\INTRANET\contenidos\hseq\LOGO BUREAU VERITAS.png"/>
              <p:cNvPicPr>
                <a:picLocks noChangeAspect="1" noChangeArrowheads="1"/>
              </p:cNvPicPr>
              <p:nvPr userDrawn="1"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53" r="9575"/>
              <a:stretch/>
            </p:blipFill>
            <p:spPr bwMode="auto">
              <a:xfrm>
                <a:off x="4005763" y="125321"/>
                <a:ext cx="517148" cy="630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9" name="Picture 7" descr="C:\Users\nrocha\Documents\LOGOS y Elementos\MÁS FRECUENTES\CERTIFICACIONES\ESR-2014\Empresa Ejemplar_negroA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1" t="29335" r="16020" b="30506"/>
            <a:stretch/>
          </p:blipFill>
          <p:spPr bwMode="auto">
            <a:xfrm>
              <a:off x="4240117" y="8553017"/>
              <a:ext cx="1277115" cy="452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32 Imagen" descr="WEPs_Logo_Policy_July2013-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556589" y="3772472"/>
            <a:ext cx="746833" cy="10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0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 descr="C:\Users\nrocha\Documents\2015\ONU-Mujeres-Equidad de Género\paletera-onumujer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65" t="23990" r="4676" b="49169"/>
          <a:stretch/>
        </p:blipFill>
        <p:spPr bwMode="auto">
          <a:xfrm>
            <a:off x="-40706" y="-266737"/>
            <a:ext cx="9191026" cy="24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4378202" y="2852936"/>
            <a:ext cx="0" cy="3520341"/>
          </a:xfrm>
          <a:prstGeom prst="line">
            <a:avLst/>
          </a:prstGeom>
          <a:ln w="28575" cap="rnd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127609" y="2204864"/>
            <a:ext cx="41924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es-CO" sz="1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s-ES_tradnl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nuestra organización el proceso de selección, contratación y plan de carrera </a:t>
            </a:r>
            <a:r>
              <a:rPr lang="es-ES_tradnl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están </a:t>
            </a:r>
            <a:r>
              <a:rPr lang="es-ES_tradnl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asociados con las competencias e idoneidad del personal que concursa, en igualdad de condiciones y sin ningún tipo de discriminación que ponga en riesgo el respeto y garantía de los D</a:t>
            </a:r>
            <a:r>
              <a:rPr lang="es-ES_tradnl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erechos </a:t>
            </a:r>
            <a:r>
              <a:rPr lang="es-ES_tradnl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s-ES_tradnl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umanos</a:t>
            </a:r>
            <a:r>
              <a:rPr lang="es-ES_tradnl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 </a:t>
            </a:r>
            <a:endParaRPr lang="es-CO" sz="1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-65840" y="1628800"/>
            <a:ext cx="4158091" cy="4907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5" name="24 Conector recto"/>
          <p:cNvCxnSpPr/>
          <p:nvPr/>
        </p:nvCxnSpPr>
        <p:spPr>
          <a:xfrm>
            <a:off x="3117177" y="1889766"/>
            <a:ext cx="975074" cy="717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02" y="4771684"/>
            <a:ext cx="4166570" cy="192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Llamada de nube"/>
          <p:cNvSpPr/>
          <p:nvPr/>
        </p:nvSpPr>
        <p:spPr>
          <a:xfrm>
            <a:off x="7360075" y="2436347"/>
            <a:ext cx="1907704" cy="1560369"/>
          </a:xfrm>
          <a:prstGeom prst="cloudCallout">
            <a:avLst>
              <a:gd name="adj1" fmla="val -48868"/>
              <a:gd name="adj2" fmla="val 9788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2052" name="Picture 4" descr="Iconos de negocios dibujados a mano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24681" r="46760" b="29423"/>
          <a:stretch/>
        </p:blipFill>
        <p:spPr bwMode="auto">
          <a:xfrm>
            <a:off x="7704958" y="2575406"/>
            <a:ext cx="1217938" cy="11879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Llamada de nube"/>
          <p:cNvSpPr/>
          <p:nvPr/>
        </p:nvSpPr>
        <p:spPr>
          <a:xfrm flipH="1">
            <a:off x="4551705" y="2436346"/>
            <a:ext cx="1572323" cy="1560369"/>
          </a:xfrm>
          <a:prstGeom prst="cloudCallout">
            <a:avLst>
              <a:gd name="adj1" fmla="val -58311"/>
              <a:gd name="adj2" fmla="val 9345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33" name="Picture 4" descr="Iconos de negocios dibujados a mano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24681" r="46760" b="29423"/>
          <a:stretch/>
        </p:blipFill>
        <p:spPr bwMode="auto">
          <a:xfrm>
            <a:off x="4728897" y="2622542"/>
            <a:ext cx="1217938" cy="11879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Flecha a la derecha con muesca"/>
          <p:cNvSpPr/>
          <p:nvPr/>
        </p:nvSpPr>
        <p:spPr>
          <a:xfrm>
            <a:off x="6737187" y="3154675"/>
            <a:ext cx="622888" cy="40362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5" name="34 Flecha a la derecha con muesca"/>
          <p:cNvSpPr/>
          <p:nvPr/>
        </p:nvSpPr>
        <p:spPr>
          <a:xfrm flipH="1">
            <a:off x="6124027" y="3169395"/>
            <a:ext cx="613159" cy="388902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9" name="28 Conector recto"/>
          <p:cNvCxnSpPr/>
          <p:nvPr/>
        </p:nvCxnSpPr>
        <p:spPr>
          <a:xfrm>
            <a:off x="6588224" y="2852936"/>
            <a:ext cx="0" cy="9575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6928015" y="2877693"/>
            <a:ext cx="0" cy="9575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6856007" y="2852936"/>
            <a:ext cx="0" cy="9575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6513220" y="2885054"/>
            <a:ext cx="0" cy="9575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Rectángulo"/>
          <p:cNvSpPr/>
          <p:nvPr/>
        </p:nvSpPr>
        <p:spPr>
          <a:xfrm>
            <a:off x="37658" y="1596351"/>
            <a:ext cx="9209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Equidad de Género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3" descr="C:\Users\nrocha\Documents\LOGOS y Elementos\MÁS FRECUENTES\imagen_corporativa\logos png\Logo Pavimentos-02.png"/>
          <p:cNvPicPr>
            <a:picLocks noChangeAspect="1" noChangeArrowheads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39" y="5962948"/>
            <a:ext cx="1761402" cy="7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nrocha\Documents\LOGOS y Elementos\MÁS FRECUENTES\imagen_corporativa\logos png\Logo Pavimentos-02.png"/>
          <p:cNvPicPr>
            <a:picLocks noChangeAspect="1" noChangeArrowheads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588" y="4643894"/>
            <a:ext cx="1761402" cy="7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a la derecha con muesca"/>
          <p:cNvSpPr/>
          <p:nvPr/>
        </p:nvSpPr>
        <p:spPr>
          <a:xfrm>
            <a:off x="-252779" y="5772634"/>
            <a:ext cx="4039536" cy="1047115"/>
          </a:xfrm>
          <a:prstGeom prst="notchedRightArrow">
            <a:avLst>
              <a:gd name="adj1" fmla="val 100000"/>
              <a:gd name="adj2" fmla="val 4611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27 Elipse"/>
          <p:cNvSpPr/>
          <p:nvPr/>
        </p:nvSpPr>
        <p:spPr>
          <a:xfrm>
            <a:off x="274549" y="5991461"/>
            <a:ext cx="856402" cy="782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dirty="0"/>
          </a:p>
        </p:txBody>
      </p:sp>
      <p:sp>
        <p:nvSpPr>
          <p:cNvPr id="30" name="29 Elipse"/>
          <p:cNvSpPr/>
          <p:nvPr/>
        </p:nvSpPr>
        <p:spPr>
          <a:xfrm>
            <a:off x="1267662" y="5991461"/>
            <a:ext cx="856402" cy="782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dirty="0"/>
          </a:p>
        </p:txBody>
      </p:sp>
      <p:pic>
        <p:nvPicPr>
          <p:cNvPr id="37" name="Picture 2" descr="https://encrypted-tbn0.gstatic.com/images?q=tbn:ANd9GcQNh9dtLO0bbZ1y-QhdIjheiqGgXaVUKu9NbdFZAWAgrJEEnhT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8"/>
          <a:stretch/>
        </p:blipFill>
        <p:spPr bwMode="auto">
          <a:xfrm>
            <a:off x="3254031" y="5762790"/>
            <a:ext cx="589307" cy="1087169"/>
          </a:xfrm>
          <a:prstGeom prst="homePlate">
            <a:avLst>
              <a:gd name="adj" fmla="val 85566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CuadroTexto"/>
          <p:cNvSpPr txBox="1"/>
          <p:nvPr/>
        </p:nvSpPr>
        <p:spPr>
          <a:xfrm>
            <a:off x="1378751" y="6047111"/>
            <a:ext cx="74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56%</a:t>
            </a:r>
            <a:endParaRPr lang="es-CO" sz="2000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1236147" y="6445043"/>
            <a:ext cx="920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dirty="0" smtClean="0"/>
              <a:t>ES MUJER</a:t>
            </a:r>
            <a:endParaRPr lang="es-CO" sz="105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218022" y="6302116"/>
            <a:ext cx="1024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De los graduados</a:t>
            </a:r>
            <a:endParaRPr lang="es-CO" sz="900" dirty="0"/>
          </a:p>
        </p:txBody>
      </p:sp>
      <p:sp>
        <p:nvSpPr>
          <p:cNvPr id="47" name="46 Flecha a la derecha con muesca"/>
          <p:cNvSpPr/>
          <p:nvPr/>
        </p:nvSpPr>
        <p:spPr>
          <a:xfrm>
            <a:off x="899592" y="4509120"/>
            <a:ext cx="3491586" cy="1042793"/>
          </a:xfrm>
          <a:prstGeom prst="notchedRightArrow">
            <a:avLst>
              <a:gd name="adj1" fmla="val 100000"/>
              <a:gd name="adj2" fmla="val 4611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8" name="47 Elipse"/>
          <p:cNvSpPr/>
          <p:nvPr/>
        </p:nvSpPr>
        <p:spPr>
          <a:xfrm>
            <a:off x="1583916" y="4701310"/>
            <a:ext cx="856402" cy="782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dirty="0"/>
          </a:p>
        </p:txBody>
      </p:sp>
      <p:pic>
        <p:nvPicPr>
          <p:cNvPr id="53" name="Picture 2" descr="C:\Users\nrocha\Documents\LOGOS y Elementos\MÁS FRECUENTES\imagen_corporativa\logos png\Logo Pavimentos-02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33" t="21979" r="35837" b="43565"/>
          <a:stretch/>
        </p:blipFill>
        <p:spPr bwMode="auto">
          <a:xfrm>
            <a:off x="3793324" y="4509120"/>
            <a:ext cx="597854" cy="1042791"/>
          </a:xfrm>
          <a:prstGeom prst="homePlate">
            <a:avLst>
              <a:gd name="adj" fmla="val 72056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53 CuadroTexto"/>
          <p:cNvSpPr txBox="1"/>
          <p:nvPr/>
        </p:nvSpPr>
        <p:spPr>
          <a:xfrm>
            <a:off x="333709" y="5996809"/>
            <a:ext cx="74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20%</a:t>
            </a:r>
            <a:endParaRPr lang="es-CO" sz="2000" b="1" dirty="0"/>
          </a:p>
        </p:txBody>
      </p:sp>
      <p:sp>
        <p:nvSpPr>
          <p:cNvPr id="55" name="54 CuadroTexto"/>
          <p:cNvSpPr txBox="1"/>
          <p:nvPr/>
        </p:nvSpPr>
        <p:spPr>
          <a:xfrm>
            <a:off x="186431" y="6226024"/>
            <a:ext cx="10246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brecha salarial entre hombres y mujeres</a:t>
            </a:r>
            <a:endParaRPr lang="es-CO" sz="9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1652690" y="4717920"/>
            <a:ext cx="74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0%</a:t>
            </a:r>
            <a:endParaRPr lang="es-CO" sz="2000" b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1513032" y="4975335"/>
            <a:ext cx="10246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brecha salarial entre hombres y mujeres</a:t>
            </a:r>
            <a:endParaRPr lang="es-CO" sz="9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23285" y="5772634"/>
            <a:ext cx="1733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</a:t>
            </a:r>
            <a:r>
              <a:rPr lang="es-CO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s-CO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olombia</a:t>
            </a:r>
            <a:endParaRPr lang="es-CO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1215876" y="4509120"/>
            <a:ext cx="2565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Pavimentos Colombia</a:t>
            </a:r>
            <a:endParaRPr lang="es-CO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2260775" y="5993168"/>
            <a:ext cx="856402" cy="782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2325644" y="6047111"/>
            <a:ext cx="74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34%</a:t>
            </a:r>
            <a:endParaRPr lang="es-CO" sz="2000" b="1" dirty="0"/>
          </a:p>
        </p:txBody>
      </p:sp>
      <p:sp>
        <p:nvSpPr>
          <p:cNvPr id="45" name="44 CuadroTexto"/>
          <p:cNvSpPr txBox="1"/>
          <p:nvPr/>
        </p:nvSpPr>
        <p:spPr>
          <a:xfrm>
            <a:off x="2185986" y="6261086"/>
            <a:ext cx="10246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/>
              <a:t>Hogares con </a:t>
            </a:r>
            <a:r>
              <a:rPr lang="es-CO" sz="900" b="1" dirty="0" smtClean="0"/>
              <a:t>Mujeres</a:t>
            </a:r>
            <a:r>
              <a:rPr lang="es-CO" sz="900" dirty="0" smtClean="0"/>
              <a:t> Cabeza de hogar</a:t>
            </a:r>
            <a:endParaRPr lang="es-CO" sz="900" dirty="0"/>
          </a:p>
        </p:txBody>
      </p:sp>
      <p:sp>
        <p:nvSpPr>
          <p:cNvPr id="49" name="48 Elipse"/>
          <p:cNvSpPr/>
          <p:nvPr/>
        </p:nvSpPr>
        <p:spPr>
          <a:xfrm>
            <a:off x="2642756" y="4703017"/>
            <a:ext cx="856402" cy="782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2720577" y="4715710"/>
            <a:ext cx="74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50%</a:t>
            </a:r>
            <a:endParaRPr lang="es-CO" sz="2000" b="1" dirty="0"/>
          </a:p>
        </p:txBody>
      </p:sp>
      <p:sp>
        <p:nvSpPr>
          <p:cNvPr id="57" name="56 CuadroTexto"/>
          <p:cNvSpPr txBox="1"/>
          <p:nvPr/>
        </p:nvSpPr>
        <p:spPr>
          <a:xfrm>
            <a:off x="2649050" y="4954083"/>
            <a:ext cx="88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 smtClean="0"/>
              <a:t>De cargos administrativos son MUJERES</a:t>
            </a:r>
            <a:endParaRPr lang="es-CO" sz="800" dirty="0"/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2" b="-1"/>
          <a:stretch/>
        </p:blipFill>
        <p:spPr bwMode="auto">
          <a:xfrm>
            <a:off x="3687494" y="6409516"/>
            <a:ext cx="1000834" cy="440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38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D5F1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386</Words>
  <Application>Microsoft Macintosh PowerPoint</Application>
  <PresentationFormat>Letter Paper (8.5x11 in)</PresentationFormat>
  <Paragraphs>77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Rocha</dc:creator>
  <cp:lastModifiedBy>Celeste Colegrove</cp:lastModifiedBy>
  <cp:revision>98</cp:revision>
  <cp:lastPrinted>2015-05-06T21:37:12Z</cp:lastPrinted>
  <dcterms:created xsi:type="dcterms:W3CDTF">2015-01-07T19:15:23Z</dcterms:created>
  <dcterms:modified xsi:type="dcterms:W3CDTF">2015-05-13T15:57:46Z</dcterms:modified>
</cp:coreProperties>
</file>